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73" r:id="rId11"/>
    <p:sldId id="274" r:id="rId12"/>
    <p:sldId id="276" r:id="rId13"/>
    <p:sldId id="277" r:id="rId14"/>
    <p:sldId id="278" r:id="rId15"/>
    <p:sldId id="266" r:id="rId16"/>
    <p:sldId id="265" r:id="rId17"/>
    <p:sldId id="267" r:id="rId18"/>
    <p:sldId id="268" r:id="rId19"/>
    <p:sldId id="269" r:id="rId20"/>
    <p:sldId id="271" r:id="rId21"/>
    <p:sldId id="272" r:id="rId22"/>
    <p:sldId id="275" r:id="rId23"/>
    <p:sldId id="279" r:id="rId24"/>
    <p:sldId id="280" r:id="rId25"/>
    <p:sldId id="281" r:id="rId26"/>
    <p:sldId id="283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7D701-A0F5-4C77-BE6D-2AAADCC0050A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E2178-DF00-4B99-B130-EDAA353B7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270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PRIMUL</a:t>
            </a:r>
            <a:r>
              <a:rPr lang="ro-RO" baseline="0" dirty="0" smtClean="0"/>
              <a:t> PROIECT CU FONDURI EUROPENE DIN VULCAN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E2178-DF00-4B99-B130-EDAA353B7E8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448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116D-FB52-4527-A9A9-B4D77BCD21C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1231-A59A-45F7-A5C1-B4F81BBD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35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116D-FB52-4527-A9A9-B4D77BCD21C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1231-A59A-45F7-A5C1-B4F81BBD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026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116D-FB52-4527-A9A9-B4D77BCD21C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1231-A59A-45F7-A5C1-B4F81BBD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616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116D-FB52-4527-A9A9-B4D77BCD21C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1231-A59A-45F7-A5C1-B4F81BBD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216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116D-FB52-4527-A9A9-B4D77BCD21C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1231-A59A-45F7-A5C1-B4F81BBD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999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116D-FB52-4527-A9A9-B4D77BCD21C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1231-A59A-45F7-A5C1-B4F81BBD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02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116D-FB52-4527-A9A9-B4D77BCD21C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1231-A59A-45F7-A5C1-B4F81BBD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471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116D-FB52-4527-A9A9-B4D77BCD21C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1231-A59A-45F7-A5C1-B4F81BBD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446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116D-FB52-4527-A9A9-B4D77BCD21C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1231-A59A-45F7-A5C1-B4F81BBD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949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116D-FB52-4527-A9A9-B4D77BCD21C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1231-A59A-45F7-A5C1-B4F81BBD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455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116D-FB52-4527-A9A9-B4D77BCD21C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1231-A59A-45F7-A5C1-B4F81BBD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60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D116D-FB52-4527-A9A9-B4D77BCD21C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1231-A59A-45F7-A5C1-B4F81BBD0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164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VULCAN – 10 ANI DE ISTORIE</a:t>
            </a:r>
            <a:br>
              <a:rPr lang="ro-RO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 UNIUNEA EUROPEANĂ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0800"/>
            <a:ext cx="1524000" cy="1524000"/>
          </a:xfrm>
          <a:prstGeom prst="rect">
            <a:avLst/>
          </a:prstGeom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743200"/>
            <a:ext cx="88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ine 7" descr="drapel 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905000"/>
            <a:ext cx="2865120" cy="28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343400"/>
            <a:ext cx="2667000" cy="2000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821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"/>
            <a:ext cx="1676400" cy="16764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54567" y="2819400"/>
            <a:ext cx="773006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" algn="l"/>
                <a:tab pos="361950" algn="l"/>
              </a:tabLst>
            </a:pPr>
            <a:r>
              <a:rPr kumimoji="0" lang="ro-RO" sz="24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MODERNIZAREA COLEGIULUI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" algn="l"/>
                <a:tab pos="361950" algn="l"/>
              </a:tabLst>
            </a:pPr>
            <a:r>
              <a:rPr kumimoji="0" lang="ro-RO" sz="24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TEHNIC MIHAI VITEAZUL DIN MUNICIPIUL VULCAN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" algn="l"/>
                <a:tab pos="361950" algn="l"/>
              </a:tabLst>
            </a:pPr>
            <a:endParaRPr lang="ro-RO" sz="2400" b="1" dirty="0" smtClean="0">
              <a:solidFill>
                <a:schemeClr val="tx2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" algn="l"/>
                <a:tab pos="361950" algn="l"/>
              </a:tabLst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Times New Roman" pitchFamily="18" charset="0"/>
              </a:rPr>
              <a:t>Grant </a:t>
            </a:r>
            <a:r>
              <a:rPr kumimoji="0" lang="ro-RO" sz="24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Times New Roman" pitchFamily="18" charset="0"/>
              </a:rPr>
              <a:t>Proiect</a:t>
            </a:r>
            <a:r>
              <a:rPr kumimoji="0" lang="ro-RO" sz="2400" b="1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  <a:endParaRPr kumimoji="0" lang="ro-RO" sz="2400" b="1" i="0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" algn="l"/>
                <a:tab pos="361950" algn="l"/>
              </a:tabLst>
            </a:pPr>
            <a:r>
              <a:rPr lang="ro-RO" sz="2400" b="1" baseline="0" dirty="0" smtClean="0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5.000.000</a:t>
            </a:r>
            <a:r>
              <a:rPr lang="ro-RO" sz="2400" b="1" dirty="0" smtClean="0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 lei</a:t>
            </a:r>
            <a:endParaRPr kumimoji="0" lang="ro-RO" sz="2400" b="0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46463"/>
            <a:ext cx="990600" cy="135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ine 11" descr="drapel 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0"/>
            <a:ext cx="2560320" cy="2547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49442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"/>
            <a:ext cx="1676400" cy="1676400"/>
          </a:xfrm>
          <a:prstGeom prst="rect">
            <a:avLst/>
          </a:prstGeom>
        </p:spPr>
      </p:pic>
      <p:pic>
        <p:nvPicPr>
          <p:cNvPr id="6" name="Imagine 5" descr="Colegiul Mihai Viteaz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286000"/>
            <a:ext cx="5029200" cy="34547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49442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"/>
            <a:ext cx="1676400" cy="167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5" y="2971800"/>
            <a:ext cx="2990850" cy="2238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3982"/>
            <a:ext cx="2590800" cy="2613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5" y="371437"/>
            <a:ext cx="2990850" cy="2238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3276600"/>
            <a:ext cx="2990850" cy="2238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49442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"/>
            <a:ext cx="1676400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1"/>
            <a:ext cx="2990850" cy="2238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96" y="228600"/>
            <a:ext cx="3311004" cy="2209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91" y="3352800"/>
            <a:ext cx="2950667" cy="221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955636"/>
            <a:ext cx="1964550" cy="2619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71050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"/>
            <a:ext cx="1676400" cy="167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45" y="205740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09646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"/>
            <a:ext cx="1676400" cy="16764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600200" y="2133600"/>
            <a:ext cx="570374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" algn="l"/>
                <a:tab pos="361950" algn="l"/>
              </a:tabLst>
            </a:pPr>
            <a:r>
              <a:rPr kumimoji="0" lang="ro-RO" sz="28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MODERNIZAREA </a:t>
            </a:r>
            <a:endParaRPr kumimoji="0" lang="en-US" sz="2800" b="1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" algn="l"/>
                <a:tab pos="361950" algn="l"/>
              </a:tabLst>
            </a:pPr>
            <a:r>
              <a:rPr kumimoji="0" lang="ro-RO" sz="28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SISTEMULUI RUTIER CENTRAL </a:t>
            </a:r>
            <a:endParaRPr kumimoji="0" lang="en-US" sz="2800" b="1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" algn="l"/>
                <a:tab pos="361950" algn="l"/>
              </a:tabLst>
            </a:pPr>
            <a:r>
              <a:rPr kumimoji="0" lang="ro-RO" sz="28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AL MUNICIPIULUI VULCAN</a:t>
            </a:r>
            <a:endParaRPr kumimoji="0" lang="en-US" sz="2800" b="1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" algn="l"/>
                <a:tab pos="361950" algn="l"/>
              </a:tabLst>
            </a:pPr>
            <a:endParaRPr lang="en-US" sz="2800" b="1" dirty="0" smtClean="0">
              <a:solidFill>
                <a:schemeClr val="tx2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" algn="l"/>
                <a:tab pos="361950" algn="l"/>
              </a:tabLst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BULEVARDUL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" algn="l"/>
                <a:tab pos="361950" algn="l"/>
              </a:tabLst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Times New Roman" pitchFamily="18" charset="0"/>
              </a:rPr>
              <a:t>MIHAI</a:t>
            </a:r>
            <a:r>
              <a:rPr kumimoji="0" lang="en-US" sz="2800" b="1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Times New Roman" pitchFamily="18" charset="0"/>
              </a:rPr>
              <a:t> VITEAZUL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" algn="l"/>
                <a:tab pos="361950" algn="l"/>
              </a:tabLst>
            </a:pPr>
            <a:endParaRPr lang="en-US" sz="2800" b="1" baseline="0" dirty="0" smtClean="0">
              <a:solidFill>
                <a:schemeClr val="tx2"/>
              </a:solidFill>
              <a:latin typeface="Arial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7150" algn="l"/>
                <a:tab pos="361950" algn="l"/>
              </a:tabLst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GRANT </a:t>
            </a:r>
            <a:r>
              <a:rPr lang="en-US" sz="2800" b="1" baseline="0" dirty="0" smtClean="0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PROIECT</a:t>
            </a:r>
            <a:endParaRPr lang="en-US" sz="2800" b="1" dirty="0" smtClean="0">
              <a:solidFill>
                <a:schemeClr val="tx2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" algn="l"/>
                <a:tab pos="361950" algn="l"/>
              </a:tabLst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Times New Roman" pitchFamily="18" charset="0"/>
              </a:rPr>
              <a:t>28</a:t>
            </a:r>
            <a:r>
              <a:rPr kumimoji="0" lang="en-US" sz="2800" b="1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Times New Roman" pitchFamily="18" charset="0"/>
              </a:rPr>
              <a:t>milioane</a:t>
            </a:r>
            <a:r>
              <a:rPr kumimoji="0" lang="en-US" sz="2800" b="1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Times New Roman" pitchFamily="18" charset="0"/>
              </a:rPr>
              <a:t> lei</a:t>
            </a:r>
            <a:endParaRPr kumimoji="0" lang="en-US" sz="2800" b="0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85800"/>
            <a:ext cx="88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ine 7" descr="drapel 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0"/>
            <a:ext cx="2560320" cy="2547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49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"/>
            <a:ext cx="1676400" cy="1676400"/>
          </a:xfrm>
          <a:prstGeom prst="rect">
            <a:avLst/>
          </a:prstGeom>
        </p:spPr>
      </p:pic>
      <p:pic>
        <p:nvPicPr>
          <p:cNvPr id="9" name="Imagine 8" descr="DSC02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57200"/>
            <a:ext cx="3505200" cy="2628900"/>
          </a:xfrm>
          <a:prstGeom prst="rect">
            <a:avLst/>
          </a:prstGeom>
        </p:spPr>
      </p:pic>
      <p:pic>
        <p:nvPicPr>
          <p:cNvPr id="10" name="Imagine 9" descr="DSC023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0" y="3810000"/>
            <a:ext cx="3403600" cy="2552700"/>
          </a:xfrm>
          <a:prstGeom prst="rect">
            <a:avLst/>
          </a:prstGeom>
        </p:spPr>
      </p:pic>
      <p:pic>
        <p:nvPicPr>
          <p:cNvPr id="11" name="Imagine 10" descr="DSC023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61950"/>
            <a:ext cx="3581400" cy="2686050"/>
          </a:xfrm>
          <a:prstGeom prst="rect">
            <a:avLst/>
          </a:prstGeom>
        </p:spPr>
      </p:pic>
      <p:pic>
        <p:nvPicPr>
          <p:cNvPr id="12" name="Imagine 11" descr="DSC023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3676650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49442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"/>
            <a:ext cx="1676400" cy="1676400"/>
          </a:xfrm>
          <a:prstGeom prst="rect">
            <a:avLst/>
          </a:prstGeom>
        </p:spPr>
      </p:pic>
      <p:pic>
        <p:nvPicPr>
          <p:cNvPr id="7" name="Imagine 6" descr="DSC008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429000"/>
            <a:ext cx="3530600" cy="2647950"/>
          </a:xfrm>
          <a:prstGeom prst="rect">
            <a:avLst/>
          </a:prstGeom>
        </p:spPr>
      </p:pic>
      <p:pic>
        <p:nvPicPr>
          <p:cNvPr id="8" name="Imagine 7" descr="DSC008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581400"/>
            <a:ext cx="3556000" cy="2667000"/>
          </a:xfrm>
          <a:prstGeom prst="rect">
            <a:avLst/>
          </a:prstGeom>
        </p:spPr>
      </p:pic>
      <p:pic>
        <p:nvPicPr>
          <p:cNvPr id="13" name="Imagine 12" descr="DSC008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3200" y="381000"/>
            <a:ext cx="3556000" cy="2667000"/>
          </a:xfrm>
          <a:prstGeom prst="rect">
            <a:avLst/>
          </a:prstGeom>
        </p:spPr>
      </p:pic>
      <p:pic>
        <p:nvPicPr>
          <p:cNvPr id="14" name="Imagine 13" descr="DSC008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57200"/>
            <a:ext cx="3498000" cy="262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49442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"/>
            <a:ext cx="1676400" cy="1676400"/>
          </a:xfrm>
          <a:prstGeom prst="rect">
            <a:avLst/>
          </a:prstGeom>
        </p:spPr>
      </p:pic>
      <p:pic>
        <p:nvPicPr>
          <p:cNvPr id="9" name="Imagine 8" descr="DSC02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3200400" cy="2400300"/>
          </a:xfrm>
          <a:prstGeom prst="rect">
            <a:avLst/>
          </a:prstGeom>
        </p:spPr>
      </p:pic>
      <p:pic>
        <p:nvPicPr>
          <p:cNvPr id="10" name="Imagine 9" descr="DSC023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5600" y="304800"/>
            <a:ext cx="3251200" cy="2438400"/>
          </a:xfrm>
          <a:prstGeom prst="rect">
            <a:avLst/>
          </a:prstGeom>
        </p:spPr>
      </p:pic>
      <p:pic>
        <p:nvPicPr>
          <p:cNvPr id="11" name="Imagine 10" descr="DSC023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1700" y="3095625"/>
            <a:ext cx="4229100" cy="3171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49442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"/>
            <a:ext cx="1676400" cy="1676400"/>
          </a:xfrm>
          <a:prstGeom prst="rect">
            <a:avLst/>
          </a:prstGeom>
        </p:spPr>
      </p:pic>
      <p:pic>
        <p:nvPicPr>
          <p:cNvPr id="12" name="Imagine 11" descr="DSC023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657600"/>
            <a:ext cx="3345600" cy="2509200"/>
          </a:xfrm>
          <a:prstGeom prst="rect">
            <a:avLst/>
          </a:prstGeom>
        </p:spPr>
      </p:pic>
      <p:pic>
        <p:nvPicPr>
          <p:cNvPr id="7" name="Imagine 6" descr="DSC023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57200"/>
            <a:ext cx="3352800" cy="2514600"/>
          </a:xfrm>
          <a:prstGeom prst="rect">
            <a:avLst/>
          </a:prstGeom>
        </p:spPr>
      </p:pic>
      <p:pic>
        <p:nvPicPr>
          <p:cNvPr id="8" name="Imagine 7" descr="DSC023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514350"/>
            <a:ext cx="3276600" cy="2457450"/>
          </a:xfrm>
          <a:prstGeom prst="rect">
            <a:avLst/>
          </a:prstGeom>
        </p:spPr>
      </p:pic>
      <p:pic>
        <p:nvPicPr>
          <p:cNvPr id="13" name="Imagine 12" descr="f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676650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49442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"/>
            <a:ext cx="1676400" cy="167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1470025"/>
          </a:xfrm>
        </p:spPr>
        <p:txBody>
          <a:bodyPr>
            <a:noAutofit/>
          </a:bodyPr>
          <a:lstStyle/>
          <a:p>
            <a:pPr lvl="0"/>
            <a:r>
              <a:rPr lang="ro-RO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Modernizarea sistemului de colectare a deşeurilor</a:t>
            </a:r>
            <a:br>
              <a:rPr lang="ro-RO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o-RO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MILION EURO – 85% FONDURI</a:t>
            </a:r>
            <a:b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EUROPENE NERAMBURSABILE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609600"/>
            <a:ext cx="88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ine 5" descr="drapel 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0"/>
            <a:ext cx="2255520" cy="22444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2283812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PRIMUL PROIECT CU FONDURI EUROPENE DIN VULCAN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670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"/>
            <a:ext cx="1676400" cy="1676400"/>
          </a:xfrm>
          <a:prstGeom prst="rect">
            <a:avLst/>
          </a:prstGeom>
        </p:spPr>
      </p:pic>
      <p:pic>
        <p:nvPicPr>
          <p:cNvPr id="9" name="Imagine 8" descr="301615_235287476530736_100001484563412_681796_972603280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81000"/>
            <a:ext cx="3429000" cy="2286000"/>
          </a:xfrm>
          <a:prstGeom prst="rect">
            <a:avLst/>
          </a:prstGeom>
        </p:spPr>
      </p:pic>
      <p:pic>
        <p:nvPicPr>
          <p:cNvPr id="10" name="Imagine 9" descr="316023_235294286530055_100001484563412_681839_261036357_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1" y="457200"/>
            <a:ext cx="3276600" cy="2257213"/>
          </a:xfrm>
          <a:prstGeom prst="rect">
            <a:avLst/>
          </a:prstGeom>
        </p:spPr>
      </p:pic>
      <p:pic>
        <p:nvPicPr>
          <p:cNvPr id="14" name="Imagine 13" descr="387770_235289039863913_100001484563412_681812_427915393_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3733800"/>
            <a:ext cx="3543300" cy="2362200"/>
          </a:xfrm>
          <a:prstGeom prst="rect">
            <a:avLst/>
          </a:prstGeom>
        </p:spPr>
      </p:pic>
      <p:pic>
        <p:nvPicPr>
          <p:cNvPr id="15" name="Imagine 14" descr="P10609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3657600"/>
            <a:ext cx="3389400" cy="2542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49442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8600"/>
            <a:ext cx="1676400" cy="1676400"/>
          </a:xfrm>
          <a:prstGeom prst="rect">
            <a:avLst/>
          </a:prstGeom>
        </p:spPr>
      </p:pic>
      <p:pic>
        <p:nvPicPr>
          <p:cNvPr id="7" name="Imagine 6" descr="DSC05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33400"/>
            <a:ext cx="3149600" cy="2362200"/>
          </a:xfrm>
          <a:prstGeom prst="rect">
            <a:avLst/>
          </a:prstGeom>
        </p:spPr>
      </p:pic>
      <p:pic>
        <p:nvPicPr>
          <p:cNvPr id="12" name="Imagine 11" descr="primari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609600"/>
            <a:ext cx="3405141" cy="2286000"/>
          </a:xfrm>
          <a:prstGeom prst="rect">
            <a:avLst/>
          </a:prstGeom>
        </p:spPr>
      </p:pic>
      <p:pic>
        <p:nvPicPr>
          <p:cNvPr id="13" name="Imagine 12" descr="DSC003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32766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49442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8600"/>
            <a:ext cx="1676400" cy="1676400"/>
          </a:xfrm>
          <a:prstGeom prst="rect">
            <a:avLst/>
          </a:prstGeom>
        </p:spPr>
      </p:pic>
      <p:pic>
        <p:nvPicPr>
          <p:cNvPr id="6" name="Imagine 5" descr="DSC05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1000" y="3429000"/>
            <a:ext cx="3251200" cy="2438400"/>
          </a:xfrm>
          <a:prstGeom prst="rect">
            <a:avLst/>
          </a:prstGeom>
        </p:spPr>
      </p:pic>
      <p:pic>
        <p:nvPicPr>
          <p:cNvPr id="8" name="Imagine 7" descr="DSC056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429000"/>
            <a:ext cx="3175000" cy="2381250"/>
          </a:xfrm>
          <a:prstGeom prst="rect">
            <a:avLst/>
          </a:prstGeom>
        </p:spPr>
      </p:pic>
      <p:pic>
        <p:nvPicPr>
          <p:cNvPr id="9" name="Imagine 8" descr="DSC057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304800"/>
            <a:ext cx="3276600" cy="2457450"/>
          </a:xfrm>
          <a:prstGeom prst="rect">
            <a:avLst/>
          </a:prstGeom>
        </p:spPr>
      </p:pic>
      <p:pic>
        <p:nvPicPr>
          <p:cNvPr id="10" name="Imagine 9" descr="DSC057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381000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49442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8600"/>
            <a:ext cx="1676400" cy="167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2133600"/>
            <a:ext cx="678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PRIMĂRIA MUNICIPIULUI VULCAN A OBŢINUT ÎN 2011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endParaRPr lang="ro-RO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MERITUOS LOC I LA CATEGORIA PREMIILOR PENTRU </a:t>
            </a:r>
            <a:endParaRPr lang="ro-RO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ÎN ADMINISTRAŢIE, ATRIBUIT </a:t>
            </a:r>
            <a:endParaRPr lang="ro-RO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VIZIUNEA MODERNĂ CARE IMPLEMENTEAZĂ </a:t>
            </a:r>
            <a:endParaRPr lang="ro-RO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 ÎN PROIECTUL PENTRU MODERNIZAREA </a:t>
            </a:r>
            <a:endParaRPr lang="ro-RO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BULEVARDULUI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MIHAI VITEAZU.</a:t>
            </a:r>
          </a:p>
        </p:txBody>
      </p:sp>
    </p:spTree>
    <p:extLst>
      <p:ext uri="{BB962C8B-B14F-4D97-AF65-F5344CB8AC3E}">
        <p14:creationId xmlns="" xmlns:p14="http://schemas.microsoft.com/office/powerpoint/2010/main" val="2745589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8600"/>
            <a:ext cx="1676400" cy="167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21336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551837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omunitatea </a:t>
            </a:r>
            <a:r>
              <a:rPr lang="ro-RO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Vulcanului s-a regăsit în câteva </a:t>
            </a:r>
            <a:r>
              <a:rPr lang="ro-RO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proiecte </a:t>
            </a:r>
            <a:r>
              <a:rPr lang="ro-RO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 societății civile, în care administrația publică locală a fost partener alături de alte comunități din Uniunea Europeană.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1623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8600"/>
            <a:ext cx="1676400" cy="167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21336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434213"/>
            <a:ext cx="7467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2800" b="1" dirty="0">
                <a:solidFill>
                  <a:schemeClr val="tx2"/>
                </a:solidFill>
              </a:rPr>
              <a:t>ROLUL ȘI IMPLICAREA AUTORITĂȚILOR LOCALE ÎN CREȘTEREA OCUPĂRII FORȚEI DE  MUNCĂ</a:t>
            </a:r>
            <a:endParaRPr lang="en-US" sz="2800" dirty="0">
              <a:solidFill>
                <a:schemeClr val="tx2"/>
              </a:solidFill>
            </a:endParaRPr>
          </a:p>
          <a:p>
            <a:pPr algn="ctr"/>
            <a:r>
              <a:rPr lang="ro-RO" sz="2800" dirty="0">
                <a:solidFill>
                  <a:schemeClr val="tx2"/>
                </a:solidFill>
              </a:rPr>
              <a:t> </a:t>
            </a:r>
            <a:endParaRPr lang="en-US" sz="2800" dirty="0">
              <a:solidFill>
                <a:schemeClr val="tx2"/>
              </a:solidFill>
            </a:endParaRPr>
          </a:p>
          <a:p>
            <a:pPr lvl="0" algn="ctr"/>
            <a:r>
              <a:rPr lang="en-US" sz="2800" b="1" dirty="0">
                <a:solidFill>
                  <a:schemeClr val="tx2"/>
                </a:solidFill>
              </a:rPr>
              <a:t>YOUTH AGAINST </a:t>
            </a:r>
            <a:r>
              <a:rPr lang="en-US" sz="2800" b="1" dirty="0" smtClean="0">
                <a:solidFill>
                  <a:schemeClr val="tx2"/>
                </a:solidFill>
              </a:rPr>
              <a:t>CRISES-TINERI</a:t>
            </a:r>
            <a:r>
              <a:rPr lang="ro-RO" sz="2800" b="1" dirty="0">
                <a:solidFill>
                  <a:schemeClr val="tx2"/>
                </a:solidFill>
              </a:rPr>
              <a:t>I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ÎMPOTRIVA </a:t>
            </a:r>
            <a:r>
              <a:rPr lang="en-US" sz="2800" b="1" dirty="0" smtClean="0">
                <a:solidFill>
                  <a:schemeClr val="tx2"/>
                </a:solidFill>
              </a:rPr>
              <a:t>CRIZEI</a:t>
            </a:r>
            <a:endParaRPr lang="ro-RO" sz="2800" b="1" dirty="0" smtClean="0">
              <a:solidFill>
                <a:schemeClr val="tx2"/>
              </a:solidFill>
            </a:endParaRPr>
          </a:p>
          <a:p>
            <a:pPr lvl="0" algn="ctr"/>
            <a:endParaRPr lang="en-US" sz="2800" dirty="0">
              <a:solidFill>
                <a:schemeClr val="tx2"/>
              </a:solidFill>
            </a:endParaRPr>
          </a:p>
          <a:p>
            <a:pPr lvl="0" algn="ctr"/>
            <a:r>
              <a:rPr lang="en-US" sz="2800" b="1" dirty="0">
                <a:solidFill>
                  <a:schemeClr val="tx2"/>
                </a:solidFill>
              </a:rPr>
              <a:t>CETĂŢENI PENTRU ORAŞ, ORAŞ PENTRU CETĂŢENI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886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"/>
            <a:ext cx="1676400" cy="16764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33600" y="2819400"/>
            <a:ext cx="72923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" algn="l"/>
                <a:tab pos="361950" algn="l"/>
              </a:tabLst>
            </a:pPr>
            <a:r>
              <a:rPr lang="ro-RO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Mulțumim tuturor celor ce au contribuit la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" algn="l"/>
                <a:tab pos="361950" algn="l"/>
              </a:tabLst>
            </a:pPr>
            <a:r>
              <a:rPr lang="ro-RO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kumimoji="0" lang="ro-RO" sz="28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aterializarea</a:t>
            </a:r>
            <a:r>
              <a:rPr kumimoji="0" lang="ro-RO" sz="2800" b="1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acestor proiecte.</a:t>
            </a:r>
            <a:endParaRPr kumimoji="0" lang="en-US" sz="2800" b="1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85800"/>
            <a:ext cx="88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ine 7" descr="drapel 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0"/>
            <a:ext cx="2560320" cy="2547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6106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8600"/>
            <a:ext cx="1676400" cy="167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21336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55211"/>
            <a:ext cx="5791200" cy="38505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4389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"/>
            <a:ext cx="1676400" cy="1676400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3825532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1" y="2056204"/>
            <a:ext cx="3733800" cy="253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97670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"/>
            <a:ext cx="1676400" cy="1676400"/>
          </a:xfrm>
          <a:prstGeom prst="rect">
            <a:avLst/>
          </a:prstGeom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406876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057400"/>
            <a:ext cx="406876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97670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"/>
            <a:ext cx="1676400" cy="167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</p:spPr>
        <p:txBody>
          <a:bodyPr>
            <a:noAutofit/>
          </a:bodyPr>
          <a:lstStyle/>
          <a:p>
            <a:r>
              <a:rPr lang="ro-RO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MODERNIZAREA </a:t>
            </a:r>
            <a:r>
              <a:rPr lang="ro-RO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UNITĂŢILOR </a:t>
            </a:r>
            <a:r>
              <a:rPr lang="ro-RO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ÎNVĂŢĂMÂNT: </a:t>
            </a:r>
            <a:r>
              <a:rPr lang="ro-RO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ŞCOALA </a:t>
            </a:r>
            <a:r>
              <a:rPr lang="ro-RO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GENERALĂ NR. </a:t>
            </a:r>
            <a:r>
              <a:rPr lang="ro-RO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br>
              <a:rPr lang="ro-RO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ŞCOALA </a:t>
            </a:r>
            <a:r>
              <a:rPr lang="ro-RO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GENERALĂ NR. </a:t>
            </a:r>
            <a:r>
              <a:rPr lang="ro-RO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ro-RO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ŞCOALA </a:t>
            </a:r>
            <a:r>
              <a:rPr lang="ro-RO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GENERALĂ NR. </a:t>
            </a:r>
            <a:r>
              <a:rPr lang="ro-RO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ro-RO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ŞCOALA </a:t>
            </a:r>
            <a:r>
              <a:rPr lang="ro-RO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GENERALĂ NR. </a:t>
            </a:r>
            <a:r>
              <a:rPr lang="ro-RO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br>
              <a:rPr lang="ro-RO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ŞCOALA </a:t>
            </a:r>
            <a:r>
              <a:rPr lang="ro-RO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GENERALĂ NR. 6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GRANT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PROIECT-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13.000.000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33400"/>
            <a:ext cx="88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ine 5" descr="drapel 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0"/>
            <a:ext cx="2103120" cy="2092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7670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"/>
            <a:ext cx="16764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265826"/>
            <a:ext cx="32004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87300"/>
            <a:ext cx="3121800" cy="2341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8730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7639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"/>
            <a:ext cx="1676400" cy="167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733800"/>
            <a:ext cx="3429000" cy="2571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7200"/>
            <a:ext cx="342900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2" y="685800"/>
            <a:ext cx="2876758" cy="238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701842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"/>
            <a:ext cx="16764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657600"/>
            <a:ext cx="38608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9200"/>
            <a:ext cx="1722307" cy="2296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2872557" cy="21544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78397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"/>
            <a:ext cx="1676400" cy="167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0" y="1997839"/>
            <a:ext cx="7315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unicipiul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Vulcan a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primit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premiul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Gala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Fondurilor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Structurale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2007-2013,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gală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organizată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decembrie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2014,</a:t>
            </a:r>
          </a:p>
          <a:p>
            <a:pPr algn="ctr"/>
            <a:r>
              <a:rPr lang="ro-RO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entru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proiectul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modernizare</a:t>
            </a:r>
            <a:endParaRPr lang="en-US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sistemului de învățământ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ro-RO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școlile din municipiu.</a:t>
            </a:r>
          </a:p>
          <a:p>
            <a:pPr algn="ctr"/>
            <a:endParaRPr lang="ro-RO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49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142</Words>
  <Application>Microsoft Office PowerPoint</Application>
  <PresentationFormat>On-screen Show (4:3)</PresentationFormat>
  <Paragraphs>46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VULCAN – 10 ANI DE ISTORIE ÎN UNIUNEA EUROPEANĂ</vt:lpstr>
      <vt:lpstr>Modernizarea sistemului de colectare a deşeurilor   1 MILION EURO – 85% FONDURI EUROPENE NERAMBURSABILE </vt:lpstr>
      <vt:lpstr>Slide 3</vt:lpstr>
      <vt:lpstr>Slide 4</vt:lpstr>
      <vt:lpstr>MODERNIZAREA UNITĂŢILOR DE ÎNVĂŢĂMÂNT:   ŞCOALA GENERALĂ NR. 1 ŞCOALA GENERALĂ NR. 3 ŞCOALA GENERALĂ NR. 4 ŞCOALA GENERALĂ NR. 5 ŞCOALA GENERALĂ NR. 6    GRANT – PROIECT- 13.000.000 LEI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VULCAN – 10 ANI DE ISTORIE ÎN UNIUNEA EUROPEANĂ</dc:title>
  <dc:creator>Felicia</dc:creator>
  <cp:lastModifiedBy>Dell1</cp:lastModifiedBy>
  <cp:revision>21</cp:revision>
  <dcterms:created xsi:type="dcterms:W3CDTF">2017-06-27T20:35:46Z</dcterms:created>
  <dcterms:modified xsi:type="dcterms:W3CDTF">2017-10-09T12:32:54Z</dcterms:modified>
</cp:coreProperties>
</file>